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604" r:id="rId2"/>
    <p:sldId id="700" r:id="rId3"/>
    <p:sldId id="715" r:id="rId4"/>
    <p:sldId id="295" r:id="rId5"/>
    <p:sldId id="288" r:id="rId6"/>
    <p:sldId id="256" r:id="rId7"/>
    <p:sldId id="71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7FB485-532C-774F-BD11-4FB72D9DAF5E}" type="datetimeFigureOut">
              <a:rPr lang="en-US" smtClean="0"/>
              <a:t>4/25/23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CF2C8F-1740-8744-BFAE-04B8968AD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704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F2C8F-1740-8744-BFAE-04B8968AD4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79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F2C8F-1740-8744-BFAE-04B8968AD4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96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F2C8F-1740-8744-BFAE-04B8968AD4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53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F2C8F-1740-8744-BFAE-04B8968AD49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775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C3A12-1E0F-412B-B376-8089A55D946C}" type="slidenum">
              <a:rPr kumimoji="0" lang="uk-U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uk-U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7659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F2C8F-1740-8744-BFAE-04B8968AD49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32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4B616-FC22-A310-54F3-C6F73B8088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AF9D46-DD22-C7CD-91DC-38C8147CDB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67E9D-C53E-1132-7D37-9D04B3097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6BC09-1A82-294D-B9C2-9EF1BBA3B85C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11FC2-61F6-9CC9-E3A6-1E6EE2DF9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73BA4-0EA9-08E4-7FFB-37F676783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E9735-D7FC-004B-9440-D67C49310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018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D591E-3961-60DE-BD10-7DF5C2DC7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2027BD-F8CD-2924-F12B-FBEA8AFA56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7704A-1E06-342F-C5B3-E8E31F5F2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6BC09-1A82-294D-B9C2-9EF1BBA3B85C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AEFEF-FE26-AF37-0CEC-8B34545A5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A635B-E867-0F07-12D6-D5C2857E2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E9735-D7FC-004B-9440-D67C49310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368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A8B89B-B6DC-D42A-90E7-202EC90184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973436-281E-13A1-8FBA-2561D0B219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E4E80-AA56-6AC4-D9F9-67F153322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6BC09-1A82-294D-B9C2-9EF1BBA3B85C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490DA-FC7F-3EE0-4747-698394B42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BC0D0E-CB22-003E-980A-F049019EB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E9735-D7FC-004B-9440-D67C49310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681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12192001" cy="68579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8398411" y="596121"/>
            <a:ext cx="3169920" cy="82856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68" y="2987789"/>
            <a:ext cx="10944664" cy="725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55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666" y="3713288"/>
            <a:ext cx="10958737" cy="48894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8641080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893" y="142826"/>
            <a:ext cx="10780553" cy="1143389"/>
          </a:xfrm>
          <a:prstGeom prst="rect">
            <a:avLst/>
          </a:prstGeom>
        </p:spPr>
        <p:txBody>
          <a:bodyPr anchor="b"/>
          <a:lstStyle>
            <a:lvl1pPr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3440" y="1287499"/>
            <a:ext cx="1037573" cy="137787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11893" y="1854201"/>
            <a:ext cx="10780553" cy="4103431"/>
          </a:xfrm>
          <a:prstGeom prst="rect">
            <a:avLst/>
          </a:prstGeom>
        </p:spPr>
        <p:txBody>
          <a:bodyPr>
            <a:noAutofit/>
          </a:bodyPr>
          <a:lstStyle>
            <a:lvl1pPr marL="306910" indent="-306910">
              <a:spcBef>
                <a:spcPts val="1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133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61981" indent="-304792">
              <a:buClr>
                <a:schemeClr val="bg2"/>
              </a:buClr>
              <a:buFont typeface="Courier New" panose="02070309020205020404" pitchFamily="49" charset="0"/>
              <a:buChar char="o"/>
              <a:defRPr sz="2133"/>
            </a:lvl2pPr>
            <a:lvl3pPr marL="1219170" indent="-304792">
              <a:buClr>
                <a:schemeClr val="bg2"/>
              </a:buClr>
              <a:defRPr sz="2133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696950" y="6407120"/>
            <a:ext cx="1377375" cy="38116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10521949" y="6480226"/>
            <a:ext cx="1060451" cy="234951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354">
              <a:defRPr/>
            </a:pPr>
            <a:r>
              <a:rPr lang="en-US" sz="1333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333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914354">
                <a:defRPr/>
              </a:pPr>
              <a:t>‹#›</a:t>
            </a:fld>
            <a:endParaRPr lang="en-US" sz="1333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781574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053" y="437871"/>
            <a:ext cx="4174836" cy="1590243"/>
          </a:xfrm>
          <a:prstGeom prst="rect">
            <a:avLst/>
          </a:prstGeom>
        </p:spPr>
        <p:txBody>
          <a:bodyPr anchor="b"/>
          <a:lstStyle>
            <a:lvl1pPr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7568" y="2028113"/>
            <a:ext cx="1037573" cy="137787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7053" y="2451397"/>
            <a:ext cx="4174836" cy="3558640"/>
          </a:xfrm>
          <a:prstGeom prst="rect">
            <a:avLst/>
          </a:prstGeom>
        </p:spPr>
        <p:txBody>
          <a:bodyPr>
            <a:noAutofit/>
          </a:bodyPr>
          <a:lstStyle>
            <a:lvl1pPr marL="304792" indent="-304792">
              <a:buClr>
                <a:schemeClr val="bg2"/>
              </a:buClr>
              <a:buFont typeface="Wingdings" panose="05000000000000000000" pitchFamily="2" charset="2"/>
              <a:buChar char="§"/>
              <a:defRPr sz="2133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66214" indent="-309026">
              <a:buClr>
                <a:schemeClr val="bg2"/>
              </a:buClr>
              <a:buFont typeface="Courier New" panose="02070309020205020404" pitchFamily="49" charset="0"/>
              <a:buChar char="o"/>
              <a:defRPr sz="2133"/>
            </a:lvl2pPr>
            <a:lvl3pPr marL="1219170" indent="-304792">
              <a:buClr>
                <a:schemeClr val="bg2"/>
              </a:buClr>
              <a:defRPr sz="2133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26349" y="0"/>
            <a:ext cx="6765651" cy="68580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36612" y="6512013"/>
            <a:ext cx="1902395" cy="266740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400"/>
            </a:lvl1pPr>
            <a:lvl2pPr>
              <a:buNone/>
              <a:defRPr sz="933"/>
            </a:lvl2pPr>
            <a:lvl3pPr>
              <a:buNone/>
              <a:defRPr sz="933"/>
            </a:lvl3pPr>
            <a:lvl4pPr>
              <a:buNone/>
              <a:defRPr sz="933"/>
            </a:lvl4pPr>
            <a:lvl5pPr>
              <a:buNone/>
              <a:defRPr sz="933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533399" y="6527909"/>
            <a:ext cx="1060451" cy="234951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333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333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7595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609600" y="571500"/>
            <a:ext cx="10972800" cy="26156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5630" y="1296633"/>
            <a:ext cx="4766684" cy="1236288"/>
          </a:xfrm>
          <a:prstGeom prst="rect">
            <a:avLst/>
          </a:prstGeom>
        </p:spPr>
        <p:txBody>
          <a:bodyPr anchor="b"/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1214224" y="2532921"/>
            <a:ext cx="1037573" cy="137787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6350218" y="792646"/>
            <a:ext cx="4744279" cy="2878207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92101" y="3677202"/>
            <a:ext cx="1902395" cy="266740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400"/>
            </a:lvl1pPr>
            <a:lvl2pPr>
              <a:buNone/>
              <a:defRPr sz="933"/>
            </a:lvl2pPr>
            <a:lvl3pPr>
              <a:buNone/>
              <a:defRPr sz="933"/>
            </a:lvl3pPr>
            <a:lvl4pPr>
              <a:buNone/>
              <a:defRPr sz="933"/>
            </a:lvl4pPr>
            <a:lvl5pPr>
              <a:buNone/>
              <a:defRPr sz="933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" y="4092688"/>
            <a:ext cx="3365259" cy="2200416"/>
          </a:xfrm>
          <a:prstGeom prst="rect">
            <a:avLst/>
          </a:prstGeom>
        </p:spPr>
        <p:txBody>
          <a:bodyPr>
            <a:noAutofit/>
          </a:bodyPr>
          <a:lstStyle>
            <a:lvl1pPr marL="306910" indent="-306910">
              <a:buClr>
                <a:schemeClr val="bg2"/>
              </a:buClr>
              <a:buFont typeface="Wingdings" panose="05000000000000000000" pitchFamily="2" charset="2"/>
              <a:buChar char="§"/>
              <a:defRPr sz="2133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57748" indent="-300559">
              <a:buClr>
                <a:schemeClr val="bg2"/>
              </a:buClr>
              <a:buFont typeface="Courier New" panose="02070309020205020404" pitchFamily="49" charset="0"/>
              <a:buChar char="o"/>
              <a:defRPr sz="2133"/>
            </a:lvl2pPr>
            <a:lvl3pPr marL="1219170" indent="-304792">
              <a:buClr>
                <a:schemeClr val="bg2"/>
              </a:buClr>
              <a:defRPr sz="2133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3371" y="4084032"/>
            <a:ext cx="3365259" cy="2200416"/>
          </a:xfrm>
          <a:prstGeom prst="rect">
            <a:avLst/>
          </a:prstGeom>
        </p:spPr>
        <p:txBody>
          <a:bodyPr>
            <a:noAutofit/>
          </a:bodyPr>
          <a:lstStyle>
            <a:lvl1pPr marL="306910" indent="-306910">
              <a:buClr>
                <a:schemeClr val="bg2"/>
              </a:buClr>
              <a:buFont typeface="Wingdings" panose="05000000000000000000" pitchFamily="2" charset="2"/>
              <a:buChar char="§"/>
              <a:defRPr sz="2133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57748" indent="-300559">
              <a:buClr>
                <a:schemeClr val="bg2"/>
              </a:buClr>
              <a:buFont typeface="Courier New" panose="02070309020205020404" pitchFamily="49" charset="0"/>
              <a:buChar char="o"/>
              <a:defRPr sz="2133"/>
            </a:lvl2pPr>
            <a:lvl3pPr marL="1219170" indent="-304792">
              <a:buClr>
                <a:schemeClr val="bg2"/>
              </a:buClr>
              <a:defRPr sz="2133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17141" y="4085812"/>
            <a:ext cx="3365259" cy="2200416"/>
          </a:xfrm>
          <a:prstGeom prst="rect">
            <a:avLst/>
          </a:prstGeom>
        </p:spPr>
        <p:txBody>
          <a:bodyPr>
            <a:noAutofit/>
          </a:bodyPr>
          <a:lstStyle>
            <a:lvl1pPr marL="306910" indent="-306910">
              <a:buClr>
                <a:schemeClr val="bg2"/>
              </a:buClr>
              <a:buFont typeface="Wingdings" panose="05000000000000000000" pitchFamily="2" charset="2"/>
              <a:buChar char="§"/>
              <a:defRPr sz="2133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57748" indent="-300559">
              <a:buClr>
                <a:schemeClr val="bg2"/>
              </a:buClr>
              <a:buFont typeface="Courier New" panose="02070309020205020404" pitchFamily="49" charset="0"/>
              <a:buChar char="o"/>
              <a:defRPr sz="2133"/>
            </a:lvl2pPr>
            <a:lvl3pPr marL="1219170" indent="-304792">
              <a:buClr>
                <a:schemeClr val="bg2"/>
              </a:buClr>
              <a:defRPr sz="2133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10521949" y="6480226"/>
            <a:ext cx="1060451" cy="234951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354">
              <a:defRPr/>
            </a:pPr>
            <a:r>
              <a:rPr lang="en-US" sz="1333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333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914354">
                <a:defRPr/>
              </a:pPr>
              <a:t>‹#›</a:t>
            </a:fld>
            <a:endParaRPr lang="en-US" sz="1333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696950" y="6407120"/>
            <a:ext cx="1377375" cy="38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020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763039"/>
            <a:ext cx="12192000" cy="36576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24"/>
            <a:endParaRPr lang="uk-UA" sz="1867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3440" y="1288909"/>
            <a:ext cx="1037573" cy="137787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893" y="142826"/>
            <a:ext cx="10780553" cy="1143389"/>
          </a:xfrm>
          <a:prstGeom prst="rect">
            <a:avLst/>
          </a:prstGeom>
        </p:spPr>
        <p:txBody>
          <a:bodyPr anchor="b"/>
          <a:lstStyle>
            <a:lvl1pPr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0651" y="2824332"/>
            <a:ext cx="2802387" cy="4225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667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0651" y="3331917"/>
            <a:ext cx="2802388" cy="15321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00973" y="2824332"/>
            <a:ext cx="2802387" cy="4225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667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00973" y="3331917"/>
            <a:ext cx="2802388" cy="15321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50685" y="2824332"/>
            <a:ext cx="2802387" cy="4225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667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50686" y="3331917"/>
            <a:ext cx="2802388" cy="15321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10521949" y="6480226"/>
            <a:ext cx="1060451" cy="234951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354">
              <a:defRPr/>
            </a:pPr>
            <a:r>
              <a:rPr lang="en-US" sz="1333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333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914354">
                <a:defRPr/>
              </a:pPr>
              <a:t>‹#›</a:t>
            </a:fld>
            <a:endParaRPr lang="en-US" sz="1333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696950" y="6407120"/>
            <a:ext cx="1377375" cy="38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0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1522A75-C6E1-4A35-AEF4-3058F787B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5721" y="-1251492"/>
            <a:ext cx="10780553" cy="1168247"/>
          </a:xfrm>
          <a:prstGeom prst="rect">
            <a:avLst/>
          </a:prstGeom>
        </p:spPr>
        <p:txBody>
          <a:bodyPr anchor="ctr"/>
          <a:lstStyle>
            <a:lvl1pPr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Copyright The Johns Hopkins University 2022. All rights reserved.</a:t>
            </a:r>
          </a:p>
        </p:txBody>
      </p:sp>
      <p:pic>
        <p:nvPicPr>
          <p:cNvPr id="8" name="Picture 18">
            <a:extLst>
              <a:ext uri="{FF2B5EF4-FFF2-40B4-BE49-F238E27FC236}">
                <a16:creationId xmlns:a16="http://schemas.microsoft.com/office/drawing/2014/main" id="{6A3B47A9-9AB9-4359-A67A-4A3EC54C4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12192001" cy="68579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3446626" y="1889550"/>
            <a:ext cx="5298749" cy="30789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6303181"/>
            <a:ext cx="12192000" cy="289518"/>
          </a:xfrm>
          <a:prstGeom prst="rect">
            <a:avLst/>
          </a:prstGeom>
        </p:spPr>
        <p:txBody>
          <a:bodyPr wrap="square" lIns="108852" tIns="54427" rIns="108852" bIns="54427">
            <a:spAutoFit/>
          </a:bodyPr>
          <a:lstStyle/>
          <a:p>
            <a:pPr algn="ctr"/>
            <a:r>
              <a:rPr lang="en-US" sz="1167" dirty="0">
                <a:solidFill>
                  <a:schemeClr val="bg1"/>
                </a:solidFill>
                <a:latin typeface="Arial"/>
                <a:cs typeface="Arial"/>
              </a:rPr>
              <a:t>© The Johns Hopkins University 2023,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71279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6885-E1C0-B26F-437B-CB6B5A1FA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E4DCF-E015-F3D0-1B18-8F5AC5F3A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CB810-F040-C4AD-C647-4EE476D5B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6BC09-1A82-294D-B9C2-9EF1BBA3B85C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AFD8D-8718-56A9-D41E-305535AD8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CAE2D-A52E-CE3C-8517-B01E16307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E9735-D7FC-004B-9440-D67C49310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816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72341-274D-489F-8A76-7D746FA6E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646102-FDF6-8FAE-37E7-F0185E7649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243BF-1FB5-D89A-E530-BD14E2D7D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6BC09-1A82-294D-B9C2-9EF1BBA3B85C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6758F-E43A-7C5B-F824-1880ADA8B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893DCE-8060-02BC-9DE6-EA94D222B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E9735-D7FC-004B-9440-D67C49310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727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40AC3-2819-9F40-464E-5072B9002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58F73-842D-0D86-4035-90E14CEBA1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8E204-D481-A131-D602-1092DEB2CB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249912-E418-B791-89B4-90CC67B68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6BC09-1A82-294D-B9C2-9EF1BBA3B85C}" type="datetimeFigureOut">
              <a:rPr lang="en-US" smtClean="0"/>
              <a:t>4/25/23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E03ACC-8C76-B58C-57DE-C664DC7D8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BD077E-23A2-FAF8-2F78-C2A926CAD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E9735-D7FC-004B-9440-D67C49310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70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14CB2-6E01-8AD3-5DB1-ACE8BBCBC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5C44B-AA83-CFB1-0F9F-7FA76AF735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111D3A-3585-DB10-5B84-D0D51C0AC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FF359E-FF52-7D50-E805-BF72546BBF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B5B2C5-F322-69C4-4131-C47B55134D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5B6C7C-7C9A-0616-F5FA-9DF715B6C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6BC09-1A82-294D-B9C2-9EF1BBA3B85C}" type="datetimeFigureOut">
              <a:rPr lang="en-US" smtClean="0"/>
              <a:t>4/25/23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FBD92D-7E00-13D0-4DA1-DA9EF8F6F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69004C-4140-44E9-A853-2F43A5338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E9735-D7FC-004B-9440-D67C49310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15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914E3-1DB9-5727-516A-EE3E3E17B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982AA6-B72D-7181-DC1A-C0F22E3ED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6BC09-1A82-294D-B9C2-9EF1BBA3B85C}" type="datetimeFigureOut">
              <a:rPr lang="en-US" smtClean="0"/>
              <a:t>4/25/23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6B8B40-CFC3-C304-C718-0E143369B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680DCD-3E5D-FC94-A21C-CE1F5EA35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E9735-D7FC-004B-9440-D67C49310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499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6EA764-6AD1-BDFA-CF99-6DC1CD5AB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6BC09-1A82-294D-B9C2-9EF1BBA3B85C}" type="datetimeFigureOut">
              <a:rPr lang="en-US" smtClean="0"/>
              <a:t>4/25/23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3C04EB-1D0A-BE7F-2A9C-904405F03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28B45-00BE-1930-6409-79B5687D0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E9735-D7FC-004B-9440-D67C49310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293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AB238-0535-547A-556E-C6A637179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EBA41-AF42-79C1-CCF0-5F29EB89D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C4863-E407-6FBB-89A1-C9F99B832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5D7C3-DA1F-5112-5008-DA94414CC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6BC09-1A82-294D-B9C2-9EF1BBA3B85C}" type="datetimeFigureOut">
              <a:rPr lang="en-US" smtClean="0"/>
              <a:t>4/25/23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E50A1-95BA-1CEC-69A7-665A59A21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C484E8-DD14-CF2E-F4D6-DE4A2B7DD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E9735-D7FC-004B-9440-D67C49310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42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30A86-968F-BD04-5125-2AA97A1E2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3E34B4-CDD4-970E-84AE-DD7C57B59E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EF0EC5-AA0A-2ED2-E0AE-5A2E38556A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CD0A66-FCF2-7DE7-095D-E322C8355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6BC09-1A82-294D-B9C2-9EF1BBA3B85C}" type="datetimeFigureOut">
              <a:rPr lang="en-US" smtClean="0"/>
              <a:t>4/25/23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5EE82-0103-90F6-1508-47EB99A30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C151DB-A483-C738-3E5A-F0209F85A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E9735-D7FC-004B-9440-D67C49310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850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CFBA39-E75F-A7E9-1554-34776CF71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C62E1-C599-E046-8188-83137502E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25D68-DB74-3EC0-E04F-8A8D3847C1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6BC09-1A82-294D-B9C2-9EF1BBA3B85C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8218B-BDC8-A3AF-7106-CC0F344448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18CAC-184B-F4E5-3F5C-5CCAD87858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E9735-D7FC-004B-9440-D67C49310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3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url?sa=i&amp;url=https%3A%2F%2Fwww.upkeep.com%2Flearning%2Fcommon-property-management-requests%2F&amp;psig=AOvVaw2w32VpBPT6woxNs4e9PDo3&amp;ust=1682541165803000&amp;source=images&amp;cd=vfe&amp;ved=0CBAQjRxqFwoTCOCU1ovxxf4CFQAAAAAdAAAAABAE" TargetMode="External"/><Relationship Id="rId3" Type="http://schemas.openxmlformats.org/officeDocument/2006/relationships/slideLayout" Target="../slideLayouts/slideLayout13.xml"/><Relationship Id="rId7" Type="http://schemas.openxmlformats.org/officeDocument/2006/relationships/hyperlink" Target="https://www.google.com/url?sa=i&amp;url=https%3A%2F%2Fwww.creativefabrica.com%2Fproduct%2Fcomputer-541%2F&amp;psig=AOvVaw31NOh8cJGDAvsFUeP2rUMQ&amp;ust=1682541219216000&amp;source=images&amp;cd=vfe&amp;ved=0CBAQjRxqFwoTCKDGvs_wxf4CFQAAAAAdAAAAABAE" TargetMode="Externa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5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8.png"/><Relationship Id="rId5" Type="http://schemas.openxmlformats.org/officeDocument/2006/relationships/hyperlink" Target="https://www.google.com/url?sa=i&amp;url=https%3A%2F%2Fblog.iron.io%2Fwhat-is-aws-lambda%2F&amp;psig=AOvVaw1RtQ_x2oh8LUjCdA0GCwLN&amp;ust=1682541291367000&amp;source=images&amp;cd=vfe&amp;ved=0CBAQjRxqFwoTCKjD4_Hwxf4CFQAAAAAdAAAAABAE" TargetMode="Externa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9.jpe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12.sv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.openai.com/" TargetMode="External"/><Relationship Id="rId2" Type="http://schemas.openxmlformats.org/officeDocument/2006/relationships/hyperlink" Target="https://aws.amazon.com/lambda/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owasp.org/www-project-threat-drago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WebSec</a:t>
            </a:r>
            <a:r>
              <a:rPr lang="en-US" dirty="0"/>
              <a:t> Course Project Presentation</a:t>
            </a: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0714" y="4375440"/>
            <a:ext cx="10958737" cy="48894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Lian Bloch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ADC1BBE-776D-F55D-1960-C70D58088C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23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26"/>
    </mc:Choice>
    <mc:Fallback>
      <p:transition spd="slow" advTm="68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10075-B536-4133-87D1-526D7AB27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0760BF-8C36-488C-8A1A-060E92F5B9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Small, boutique apartment complex</a:t>
            </a:r>
          </a:p>
          <a:p>
            <a:r>
              <a:rPr lang="en-US" dirty="0"/>
              <a:t>Maintenance request and response system</a:t>
            </a:r>
          </a:p>
          <a:p>
            <a:r>
              <a:rPr lang="en-US" dirty="0"/>
              <a:t>Low volume of requests</a:t>
            </a:r>
          </a:p>
          <a:p>
            <a:r>
              <a:rPr lang="en-US" dirty="0"/>
              <a:t>Budget-friendly solution for management and residents</a:t>
            </a:r>
          </a:p>
        </p:txBody>
      </p:sp>
      <p:pic>
        <p:nvPicPr>
          <p:cNvPr id="1026" name="Picture 2" descr="What are the most common maintenance requests in property management?">
            <a:extLst>
              <a:ext uri="{FF2B5EF4-FFF2-40B4-BE49-F238E27FC236}">
                <a16:creationId xmlns:a16="http://schemas.microsoft.com/office/drawing/2014/main" id="{883B009A-2613-4DF9-493E-658A05660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723" y="3557314"/>
            <a:ext cx="2840421" cy="270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88A3F754-D6E2-47E4-A07C-06AF7674BE90}"/>
              </a:ext>
            </a:extLst>
          </p:cNvPr>
          <p:cNvSpPr/>
          <p:nvPr/>
        </p:nvSpPr>
        <p:spPr>
          <a:xfrm>
            <a:off x="5229774" y="4744762"/>
            <a:ext cx="2249213" cy="599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Computer Graphic by demolabid · Creative Fabrica">
            <a:extLst>
              <a:ext uri="{FF2B5EF4-FFF2-40B4-BE49-F238E27FC236}">
                <a16:creationId xmlns:a16="http://schemas.microsoft.com/office/drawing/2014/main" id="{63F77C84-4CAE-9175-082D-0C56A4F40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87" y="3690371"/>
            <a:ext cx="4068819" cy="270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02656B-CDFA-E5A3-435A-A96C1893A823}"/>
              </a:ext>
            </a:extLst>
          </p:cNvPr>
          <p:cNvSpPr txBox="1"/>
          <p:nvPr/>
        </p:nvSpPr>
        <p:spPr>
          <a:xfrm>
            <a:off x="2181993" y="6265182"/>
            <a:ext cx="8653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800" dirty="0">
                <a:hlinkClick r:id="rId7"/>
              </a:rPr>
              <a:t>https://www.google.com/url?sa=i&amp;url=https%3A%2F%2Fwww.creativefabrica.com%2Fproduct%2Fcomputer-541%2F&amp;psig=AOvVaw31NOh8cJGDAvsFUeP2rUMQ&amp;ust=1682541219216000&amp;source=images&amp;cd=vfe&amp;ved=0CBAQjRxqFwoTCKDGvs_wxf4CFQAAAAAdAAAAABAE</a:t>
            </a:r>
            <a:endParaRPr lang="en-US" sz="800" dirty="0"/>
          </a:p>
          <a:p>
            <a:pPr marL="228600" indent="-228600">
              <a:buAutoNum type="arabicPeriod"/>
            </a:pPr>
            <a:r>
              <a:rPr lang="en-US" sz="800" dirty="0">
                <a:hlinkClick r:id="rId8"/>
              </a:rPr>
              <a:t>https://www.google.com/url?sa=i&amp;url=https%3A%2F%2Fwww.upkeep.com%2Flearning%2Fcommon-property-management-requests%2F&amp;psig=AOvVaw2w32VpBPT6woxNs4e9PDo3&amp;ust=1682541165803000&amp;source=images&amp;cd=vfe&amp;ved=0CBAQjRxqFwoTCOCU1ovxxf4CFQAAAAAdAAAAABAE</a:t>
            </a:r>
            <a:endParaRPr lang="en-US" sz="800" dirty="0"/>
          </a:p>
          <a:p>
            <a:pPr marL="228600" indent="-228600">
              <a:buAutoNum type="arabicPeriod"/>
            </a:pPr>
            <a:endParaRPr lang="en-US" sz="800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EC63BA1-87E3-E724-0D34-0FDCBFA768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30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378"/>
    </mc:Choice>
    <mc:Fallback>
      <p:transition spd="slow" advTm="463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65ADD11-6DBD-471F-9863-1FC46D1BA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Recommendation: Amazon Lambda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EBBAD2-EFF9-44EB-BDAD-75CC17F380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7052" y="2186152"/>
            <a:ext cx="5379761" cy="3823885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What is it?</a:t>
            </a:r>
          </a:p>
          <a:p>
            <a:pPr lvl="1">
              <a:spcBef>
                <a:spcPts val="800"/>
              </a:spcBef>
            </a:pPr>
            <a:r>
              <a:rPr lang="en-US" dirty="0"/>
              <a:t>Serverless computing platform</a:t>
            </a:r>
          </a:p>
          <a:p>
            <a:pPr>
              <a:spcBef>
                <a:spcPts val="800"/>
              </a:spcBef>
            </a:pPr>
            <a:r>
              <a:rPr lang="en-US" dirty="0"/>
              <a:t>How does it work?</a:t>
            </a:r>
          </a:p>
          <a:p>
            <a:pPr lvl="1">
              <a:spcBef>
                <a:spcPts val="800"/>
              </a:spcBef>
            </a:pPr>
            <a:r>
              <a:rPr lang="en-US" dirty="0"/>
              <a:t>Runs code from an S3 bucket</a:t>
            </a:r>
          </a:p>
          <a:p>
            <a:pPr lvl="1">
              <a:spcBef>
                <a:spcPts val="800"/>
              </a:spcBef>
            </a:pPr>
            <a:r>
              <a:rPr lang="en-US" dirty="0"/>
              <a:t>No need to manage the infrastructure</a:t>
            </a:r>
          </a:p>
          <a:p>
            <a:pPr>
              <a:spcBef>
                <a:spcPts val="800"/>
              </a:spcBef>
            </a:pPr>
            <a:r>
              <a:rPr lang="en-US" dirty="0"/>
              <a:t>Why Amazon Lambda?</a:t>
            </a:r>
          </a:p>
          <a:p>
            <a:pPr lvl="1">
              <a:spcBef>
                <a:spcPts val="800"/>
              </a:spcBef>
            </a:pPr>
            <a:r>
              <a:rPr lang="en-US" dirty="0"/>
              <a:t>Automatic, event driven, code execution</a:t>
            </a:r>
          </a:p>
          <a:p>
            <a:pPr lvl="1">
              <a:spcBef>
                <a:spcPts val="800"/>
              </a:spcBef>
            </a:pPr>
            <a:r>
              <a:rPr lang="en-US" dirty="0"/>
              <a:t>Only pay for the compute resources used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2308882-A5B0-41D2-9F7A-241EA3D766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411770" y="6422178"/>
            <a:ext cx="3752464" cy="435822"/>
          </a:xfrm>
        </p:spPr>
        <p:txBody>
          <a:bodyPr>
            <a:normAutofit fontScale="92500"/>
          </a:bodyPr>
          <a:lstStyle/>
          <a:p>
            <a:r>
              <a:rPr lang="en-US" sz="800" dirty="0">
                <a:hlinkClick r:id="rId5"/>
              </a:rPr>
              <a:t>https://www.google.com/url?sa=i&amp;url=https%3A%2F%2Fblog.iron.io%2Fwhat-is-aws-lambda%2F&amp;psig=AOvVaw1RtQ_x2oh8LUjCdA0GCwLN&amp;ust=1682541291367000&amp;source=images&amp;cd=vfe&amp;ved=0CBAQjRxqFwoTCKjD4_Hwxf4CFQAAAAAdAAAAABAE</a:t>
            </a:r>
            <a:endParaRPr lang="en-US" sz="800" dirty="0"/>
          </a:p>
          <a:p>
            <a:endParaRPr lang="en-US" sz="800" dirty="0"/>
          </a:p>
        </p:txBody>
      </p:sp>
      <p:pic>
        <p:nvPicPr>
          <p:cNvPr id="2050" name="Picture 2" descr="What is AWS Lambda - The Iron.io Blog">
            <a:extLst>
              <a:ext uri="{FF2B5EF4-FFF2-40B4-BE49-F238E27FC236}">
                <a16:creationId xmlns:a16="http://schemas.microsoft.com/office/drawing/2014/main" id="{FC814962-C6AC-3CE5-EBB3-0BA0A0F2F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726" y="651999"/>
            <a:ext cx="9028378" cy="576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C355101-70F7-5E5F-6B38-CD959DFAE5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87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621"/>
    </mc:Choice>
    <mc:Fallback>
      <p:transition spd="slow" advTm="536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8BF000-E24F-4084-B529-ABADCC42AC66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/>
          <a:p>
            <a:r>
              <a:rPr lang="en-US" dirty="0"/>
              <a:t>Threats and Vulnerabilities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7AB024-9A70-475C-AE50-EEAF2386F6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Insecure deployment configurations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9BC778-6826-4DE2-8E6B-70A3C9CE6C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Resource exhaustion (DoS)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0F1BB64-5A8C-4DFE-8095-55EBBADB54B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Inadequate data protection</a:t>
            </a:r>
          </a:p>
        </p:txBody>
      </p:sp>
      <p:pic>
        <p:nvPicPr>
          <p:cNvPr id="4098" name="Picture 2" descr="Only 26% of researched security vulnerabilities are resolved - IT Security  Guru">
            <a:extLst>
              <a:ext uri="{FF2B5EF4-FFF2-40B4-BE49-F238E27FC236}">
                <a16:creationId xmlns:a16="http://schemas.microsoft.com/office/drawing/2014/main" id="{432BB2B9-FBB8-934A-F29B-FA597A8AE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420" y="877519"/>
            <a:ext cx="4851108" cy="272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03D7D7-88AF-3A05-3FEB-FC8B3453FDBC}"/>
              </a:ext>
            </a:extLst>
          </p:cNvPr>
          <p:cNvSpPr txBox="1"/>
          <p:nvPr/>
        </p:nvSpPr>
        <p:spPr>
          <a:xfrm>
            <a:off x="2005528" y="6396335"/>
            <a:ext cx="6264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www.google.com</a:t>
            </a:r>
            <a:r>
              <a:rPr lang="en-US" sz="800" dirty="0"/>
              <a:t>/</a:t>
            </a:r>
            <a:r>
              <a:rPr lang="en-US" sz="800" dirty="0" err="1"/>
              <a:t>url?sa</a:t>
            </a:r>
            <a:r>
              <a:rPr lang="en-US" sz="800" dirty="0"/>
              <a:t>=</a:t>
            </a:r>
            <a:r>
              <a:rPr lang="en-US" sz="800" dirty="0" err="1"/>
              <a:t>i&amp;url</a:t>
            </a:r>
            <a:r>
              <a:rPr lang="en-US" sz="800" dirty="0"/>
              <a:t>=https%3A%2F%2Fwww.itsecurityguru.org%2F2018%2F06%2F14%2F26-researched-security-vulnerabilities-resolved%2F&amp;psig=AOvVaw2i0qlNoCXEPvHElZ6__2vb&amp;ust=1682541724944000&amp;source=</a:t>
            </a:r>
            <a:r>
              <a:rPr lang="en-US" sz="800" dirty="0" err="1"/>
              <a:t>images&amp;cd</a:t>
            </a:r>
            <a:r>
              <a:rPr lang="en-US" sz="800" dirty="0"/>
              <a:t>=</a:t>
            </a:r>
            <a:r>
              <a:rPr lang="en-US" sz="800" dirty="0" err="1"/>
              <a:t>vfe&amp;ved</a:t>
            </a:r>
            <a:r>
              <a:rPr lang="en-US" sz="800" dirty="0"/>
              <a:t>=0CBAQjRxqFwoTCOjA08Dyxf4CFQAAAAAdAAAAABAE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05EF8CDC-2F3A-8207-B408-C2ACDE0967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11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869"/>
    </mc:Choice>
    <mc:Fallback>
      <p:transition spd="slow" advTm="58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E124C9-4774-4A0F-A29D-DC63F7C32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Threats and Vulnerabilities</a:t>
            </a:r>
          </a:p>
        </p:txBody>
      </p:sp>
      <p:pic>
        <p:nvPicPr>
          <p:cNvPr id="22" name="Icon 1">
            <a:extLst>
              <a:ext uri="{FF2B5EF4-FFF2-40B4-BE49-F238E27FC236}">
                <a16:creationId xmlns:a16="http://schemas.microsoft.com/office/drawing/2014/main" id="{956E6A4B-2FEB-422C-88D8-638D34E5A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13942" y="2149362"/>
            <a:ext cx="477055" cy="477055"/>
          </a:xfrm>
          <a:prstGeom prst="rect">
            <a:avLst/>
          </a:prstGeom>
        </p:spPr>
      </p:pic>
      <p:sp>
        <p:nvSpPr>
          <p:cNvPr id="5" name="Item 1 Title">
            <a:extLst>
              <a:ext uri="{FF2B5EF4-FFF2-40B4-BE49-F238E27FC236}">
                <a16:creationId xmlns:a16="http://schemas.microsoft.com/office/drawing/2014/main" id="{D6C74719-2A34-4113-A80E-FAEFEF2B96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Encryption</a:t>
            </a:r>
          </a:p>
        </p:txBody>
      </p:sp>
      <p:sp>
        <p:nvSpPr>
          <p:cNvPr id="6" name="Item 1 Text">
            <a:extLst>
              <a:ext uri="{FF2B5EF4-FFF2-40B4-BE49-F238E27FC236}">
                <a16:creationId xmlns:a16="http://schemas.microsoft.com/office/drawing/2014/main" id="{45CF265C-837C-4D5B-BF93-A6E235905E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1275" y="3890365"/>
            <a:ext cx="2802388" cy="153218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2F2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of proper data encryption methods to protect personal data of residents</a:t>
            </a:r>
          </a:p>
        </p:txBody>
      </p:sp>
      <p:pic>
        <p:nvPicPr>
          <p:cNvPr id="2" name="Icon 2">
            <a:extLst>
              <a:ext uri="{FF2B5EF4-FFF2-40B4-BE49-F238E27FC236}">
                <a16:creationId xmlns:a16="http://schemas.microsoft.com/office/drawing/2014/main" id="{9B2C52A3-434D-482C-B895-3226C6490F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57473" y="2144115"/>
            <a:ext cx="477055" cy="477055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5E7FC2-29CA-40FC-91C2-F5D8C149F8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User Authentication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642CDF6-315F-4B58-B57A-44C30D82ECB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0354" y="3890365"/>
            <a:ext cx="2802388" cy="1532184"/>
          </a:xfrm>
        </p:spPr>
        <p:txBody>
          <a:bodyPr/>
          <a:lstStyle/>
          <a:p>
            <a:r>
              <a:rPr lang="en-US" dirty="0">
                <a:solidFill>
                  <a:srgbClr val="F2F2F5"/>
                </a:solidFill>
              </a:rPr>
              <a:t>Resident accounts will be password protected so no outside entities can access data</a:t>
            </a:r>
            <a:endParaRPr lang="en-US" dirty="0">
              <a:solidFill>
                <a:srgbClr val="F2F2F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Graphic 35">
            <a:extLst>
              <a:ext uri="{FF2B5EF4-FFF2-40B4-BE49-F238E27FC236}">
                <a16:creationId xmlns:a16="http://schemas.microsoft.com/office/drawing/2014/main" id="{6E5ACF47-2E44-4077-AA99-BC7047BCC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13342" y="2144115"/>
            <a:ext cx="477055" cy="477055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E557EC2-3284-4E4D-A262-1B1D545B2CA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50675" y="2949687"/>
            <a:ext cx="2802387" cy="422597"/>
          </a:xfrm>
        </p:spPr>
        <p:txBody>
          <a:bodyPr/>
          <a:lstStyle/>
          <a:p>
            <a:r>
              <a:rPr lang="en-US" dirty="0"/>
              <a:t>OWASP Threat Dragon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73C4603-0E8A-4646-8D7A-0252B0B74A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90058" y="3905362"/>
            <a:ext cx="2802388" cy="1532184"/>
          </a:xfrm>
        </p:spPr>
        <p:txBody>
          <a:bodyPr/>
          <a:lstStyle/>
          <a:p>
            <a:r>
              <a:rPr lang="en-US" dirty="0">
                <a:solidFill>
                  <a:srgbClr val="F2F2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 source threat modeling tool to identify and mitigate threats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68E4CD35-3A24-5A0E-62AC-0AFF9A0386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35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80074"/>
    </mc:Choice>
    <mc:Fallback>
      <p:transition advTm="800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C85372F-9F06-4522-97C3-90BD96477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Copyright The Johns Hopkins University 2022. All rights reserved.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C05A694-489E-1387-0116-CC68C2E917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93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12"/>
    </mc:Choice>
    <mc:Fallback>
      <p:transition spd="slow" advTm="117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10075-B536-4133-87D1-526D7AB27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0760BF-8C36-488C-8A1A-060E92F5B9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https://aws.amazon.com/lambda/</a:t>
            </a:r>
            <a:endParaRPr lang="en-US" dirty="0"/>
          </a:p>
          <a:p>
            <a:r>
              <a:rPr lang="en-US" dirty="0">
                <a:hlinkClick r:id="rId3"/>
              </a:rPr>
              <a:t>https://chat.openai.com/</a:t>
            </a:r>
            <a:endParaRPr lang="en-US" dirty="0"/>
          </a:p>
          <a:p>
            <a:r>
              <a:rPr lang="en-US" dirty="0">
                <a:hlinkClick r:id="rId4"/>
              </a:rPr>
              <a:t>https://owasp.org/www-project-threat-dragon/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270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392</Words>
  <Application>Microsoft Macintosh PowerPoint</Application>
  <PresentationFormat>Widescreen</PresentationFormat>
  <Paragraphs>43</Paragraphs>
  <Slides>7</Slides>
  <Notes>6</Notes>
  <HiddenSlides>0</HiddenSlides>
  <MMClips>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Calibri</vt:lpstr>
      <vt:lpstr>Calibri Light</vt:lpstr>
      <vt:lpstr>Courier New</vt:lpstr>
      <vt:lpstr>Roboto</vt:lpstr>
      <vt:lpstr>Tahoma</vt:lpstr>
      <vt:lpstr>Wingdings</vt:lpstr>
      <vt:lpstr>Office Theme</vt:lpstr>
      <vt:lpstr>WebSec Course Project Presentation</vt:lpstr>
      <vt:lpstr>Use Case</vt:lpstr>
      <vt:lpstr>Recommendation: Amazon Lambda</vt:lpstr>
      <vt:lpstr>Threats and Vulnerabilities</vt:lpstr>
      <vt:lpstr>Mitigating Threats and Vulnerabilities</vt:lpstr>
      <vt:lpstr>Copyright The Johns Hopkins University 2022. All rights reserved.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WebSec Course Project Presentation</dc:title>
  <dc:creator>Microsoft Office User</dc:creator>
  <cp:lastModifiedBy>Microsoft Office User</cp:lastModifiedBy>
  <cp:revision>2</cp:revision>
  <dcterms:created xsi:type="dcterms:W3CDTF">2023-04-25T14:06:08Z</dcterms:created>
  <dcterms:modified xsi:type="dcterms:W3CDTF">2023-04-25T21:47:46Z</dcterms:modified>
</cp:coreProperties>
</file>